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notesMasterIdLst>
    <p:notesMasterId r:id="rId54"/>
  </p:notesMasterIdLst>
  <p:handoutMasterIdLst>
    <p:handoutMasterId r:id="rId55"/>
  </p:handoutMasterIdLst>
  <p:sldIdLst>
    <p:sldId id="711" r:id="rId2"/>
    <p:sldId id="990" r:id="rId3"/>
    <p:sldId id="991" r:id="rId4"/>
    <p:sldId id="992" r:id="rId5"/>
    <p:sldId id="993" r:id="rId6"/>
    <p:sldId id="994" r:id="rId7"/>
    <p:sldId id="995" r:id="rId8"/>
    <p:sldId id="996" r:id="rId9"/>
    <p:sldId id="997" r:id="rId10"/>
    <p:sldId id="998" r:id="rId11"/>
    <p:sldId id="999" r:id="rId12"/>
    <p:sldId id="1000" r:id="rId13"/>
    <p:sldId id="1001" r:id="rId14"/>
    <p:sldId id="1002" r:id="rId15"/>
    <p:sldId id="1003" r:id="rId16"/>
    <p:sldId id="1004" r:id="rId17"/>
    <p:sldId id="1005" r:id="rId18"/>
    <p:sldId id="1006" r:id="rId19"/>
    <p:sldId id="1007" r:id="rId20"/>
    <p:sldId id="1008" r:id="rId21"/>
    <p:sldId id="1009" r:id="rId22"/>
    <p:sldId id="1010" r:id="rId23"/>
    <p:sldId id="1011" r:id="rId24"/>
    <p:sldId id="1012" r:id="rId25"/>
    <p:sldId id="727" r:id="rId26"/>
    <p:sldId id="978" r:id="rId27"/>
    <p:sldId id="979" r:id="rId28"/>
    <p:sldId id="980" r:id="rId29"/>
    <p:sldId id="981" r:id="rId30"/>
    <p:sldId id="983" r:id="rId31"/>
    <p:sldId id="984" r:id="rId32"/>
    <p:sldId id="985" r:id="rId33"/>
    <p:sldId id="986" r:id="rId34"/>
    <p:sldId id="987" r:id="rId35"/>
    <p:sldId id="988" r:id="rId36"/>
    <p:sldId id="989" r:id="rId37"/>
    <p:sldId id="1014" r:id="rId38"/>
    <p:sldId id="1015" r:id="rId39"/>
    <p:sldId id="1016" r:id="rId40"/>
    <p:sldId id="1019" r:id="rId41"/>
    <p:sldId id="1017" r:id="rId42"/>
    <p:sldId id="1018" r:id="rId43"/>
    <p:sldId id="1024" r:id="rId44"/>
    <p:sldId id="1025" r:id="rId45"/>
    <p:sldId id="1027" r:id="rId46"/>
    <p:sldId id="1028" r:id="rId47"/>
    <p:sldId id="1026" r:id="rId48"/>
    <p:sldId id="1021" r:id="rId49"/>
    <p:sldId id="1020" r:id="rId50"/>
    <p:sldId id="1029" r:id="rId51"/>
    <p:sldId id="709" r:id="rId52"/>
    <p:sldId id="710" r:id="rId5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11111"/>
    <a:srgbClr val="CC3300"/>
    <a:srgbClr val="000099"/>
    <a:srgbClr val="FF5050"/>
    <a:srgbClr val="FF7C80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710" autoAdjust="0"/>
  </p:normalViewPr>
  <p:slideViewPr>
    <p:cSldViewPr>
      <p:cViewPr>
        <p:scale>
          <a:sx n="78" d="100"/>
          <a:sy n="78" d="100"/>
        </p:scale>
        <p:origin x="-29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38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71BC81-4330-4317-89BE-52495A39E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943E1E-32D4-4A16-9336-2A570EA77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70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E2AB-B2EF-4EBB-B042-473289FDA94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5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E2AB-B2EF-4EBB-B042-473289FDA94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5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E2AB-B2EF-4EBB-B042-473289FDA94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5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E2AB-B2EF-4EBB-B042-473289FDA94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55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43E1E-32D4-4A16-9336-2A570EA7779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2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cs typeface="Arial" charset="0"/>
            </a:endParaRPr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536314F-85E6-47D8-8313-88DEE14454FF}" type="slidenum">
              <a:rPr lang="ru-RU" sz="1200">
                <a:latin typeface="+mn-lt"/>
                <a:cs typeface="+mn-cs"/>
              </a:rPr>
              <a:pPr algn="r">
                <a:defRPr/>
              </a:pPr>
              <a:t>51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cs typeface="Arial" charset="0"/>
            </a:endParaRPr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8E2B5E6-CBB5-42FD-AFF3-1BFEE0ED8211}" type="slidenum">
              <a:rPr lang="ru-RU" sz="1200">
                <a:latin typeface="+mn-lt"/>
                <a:cs typeface="+mn-cs"/>
              </a:rPr>
              <a:pPr algn="r">
                <a:defRPr/>
              </a:pPr>
              <a:t>52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7A63C54-412D-4A9C-BA71-48032B23D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ECB75-4416-436E-B8B7-9872C35AD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71BE-98D2-43BA-B68F-BA8CCDB28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E1A8-C010-4CE7-BFCF-91C2151EB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C1A716-B74B-4BC1-8C64-18046AC6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16F3B1-210F-43B5-8C48-2B303308E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5851F3-77B6-418A-A338-CAFE5C502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22C440-E9A8-4A03-A77F-739EFA858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CDCE-9063-416D-9EE9-C49677EC0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E11D6D-7DFF-4DCB-A373-95B4A04E8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DE392D3-4B5F-4482-A13E-758E2C9E6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380173-1063-42FA-9356-18B374562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85" r:id="rId2"/>
    <p:sldLayoutId id="2147484095" r:id="rId3"/>
    <p:sldLayoutId id="2147484096" r:id="rId4"/>
    <p:sldLayoutId id="2147484097" r:id="rId5"/>
    <p:sldLayoutId id="2147484098" r:id="rId6"/>
    <p:sldLayoutId id="2147484086" r:id="rId7"/>
    <p:sldLayoutId id="2147484099" r:id="rId8"/>
    <p:sldLayoutId id="2147484100" r:id="rId9"/>
    <p:sldLayoutId id="2147484087" r:id="rId10"/>
    <p:sldLayoutId id="21474840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.gov.uk/managing/risk-profiling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cohs.ca/oshanswers/hsprograms/basic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.gov.uk/pUbns/indg275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ey.com/Publication/vwLUAssets/EY-why-should-i-trust-you-a-fresh-look-at-hse-culture/$FILE/EY-a-fresh-look-at-hse-culture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zero.global/sites/default/files/2017-08/5-Vision_zero_Guide-Web.pdf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olgasofronova.ru/programma-nulevogo-travmatizma-dlya-organizacii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olgasofronova.ru/programma-nulevogo-travmatizma-dlya-organizacii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olgasofronova.ru/programma-nulevogo-travmatizma-dlya-organizacii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9;&#1084;&#1099;&#1096;&#1083;&#1103;&#1077;&#1074;&#1082;&#1072;.&#1088;&#1092;/docs/prorkt-aktov/nulevoj-travmatizm-proekt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ftegorskadm.ru/sites/default/files/filelist/programma_nulevoy_travmatizm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nat5-tlt.ru/pages/os/docum/nulltravm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http://www.tlt-tet.ru/assets/files/litvinov/programma-nulevogo-travmatizma.pdf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olgasofronova.ru/programma-nulevogo-travmatizma-dlya-organizacii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admferzik.ru/wp-content/uploads/2017/11/Nulevoj-trvmatizm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kuznetsova@vcot.inf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7740650" y="649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/>
          </p:cNvSpPr>
          <p:nvPr/>
        </p:nvSpPr>
        <p:spPr bwMode="auto">
          <a:xfrm>
            <a:off x="611188" y="320230"/>
            <a:ext cx="8137276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81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75000"/>
              </a:lnSpc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«Золотые правила стратегии нулевого травматизма. Концепция нулевого травматизма. Реализация стратегии нулевого травматизма»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555776" y="4149080"/>
            <a:ext cx="6408738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dirty="0">
                <a:solidFill>
                  <a:srgbClr val="000066"/>
                </a:solidFill>
              </a:rPr>
              <a:t>Кузнецова Екатерина Анатольевна</a:t>
            </a:r>
          </a:p>
          <a:p>
            <a:pPr algn="r">
              <a:spcBef>
                <a:spcPct val="50000"/>
              </a:spcBef>
            </a:pPr>
            <a:r>
              <a:rPr lang="ru-RU" sz="1600" dirty="0">
                <a:solidFill>
                  <a:srgbClr val="000066"/>
                </a:solidFill>
              </a:rPr>
              <a:t>Начальник отдела экономического анализа и мониторинга условий и охраны труда</a:t>
            </a:r>
          </a:p>
          <a:p>
            <a:pPr algn="r">
              <a:spcBef>
                <a:spcPct val="50000"/>
              </a:spcBef>
            </a:pPr>
            <a:r>
              <a:rPr lang="ru-RU" sz="1600" dirty="0">
                <a:solidFill>
                  <a:srgbClr val="000066"/>
                </a:solidFill>
              </a:rPr>
              <a:t>ФГБУ «ВНИИ </a:t>
            </a:r>
            <a:r>
              <a:rPr lang="ru-RU" sz="1600" dirty="0" smtClean="0">
                <a:solidFill>
                  <a:srgbClr val="000066"/>
                </a:solidFill>
              </a:rPr>
              <a:t>труда</a:t>
            </a:r>
            <a:r>
              <a:rPr lang="ru-RU" sz="1600" dirty="0">
                <a:solidFill>
                  <a:srgbClr val="000066"/>
                </a:solidFill>
              </a:rPr>
              <a:t>»</a:t>
            </a:r>
          </a:p>
          <a:p>
            <a:pPr algn="r">
              <a:spcBef>
                <a:spcPct val="50000"/>
              </a:spcBef>
            </a:pPr>
            <a:r>
              <a:rPr lang="ru-RU" sz="1600" dirty="0">
                <a:solidFill>
                  <a:srgbClr val="000066"/>
                </a:solidFill>
              </a:rPr>
              <a:t>Минтруда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585860" cy="29807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Вы всё это знаете и, однако, ставите этого бесшабашного, неосторожного человека прямо к машине, к той самой машине, при которой английский рабочий с его вековой культурой стоит. Да ведь к этой машине так же поколениями привыкать надо, как к употреблению крахмального воротничка или носового платка. А вы рабочего от сохи или, в лучшем случае, от ручного ткацкого станка, на котором еще египтяне работали, прямо к сельфактору ставите, да удивляетесь, что он неосторожен, сам на опасность лезет!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2" name="Picture 4" descr="https://www.factroom.ru/wp-content/uploads/2016/02/44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269633"/>
            <a:ext cx="2627784" cy="2588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0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348880"/>
            <a:ext cx="7183171" cy="201622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Передовой зарубежный опыт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или хорошо забытое старое?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8370" name="Picture 2" descr="https://qsmart.pro/uploads/images/Movies_Business_people_05444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806987" cy="2492896"/>
          </a:xfrm>
          <a:prstGeom prst="rect">
            <a:avLst/>
          </a:prstGeom>
          <a:noFill/>
        </p:spPr>
      </p:pic>
      <p:pic>
        <p:nvPicPr>
          <p:cNvPr id="58374" name="Picture 6" descr="http://static.esosedi.org/fiber/246460/fit/1400x1000/modelschiki_70_e_godyi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148" y="4258458"/>
            <a:ext cx="3728852" cy="2599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1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699" y="76200"/>
            <a:ext cx="8265226" cy="10969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Межотраслевые требования НОТ при проектировании. 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Москва. 1978 г. </a:t>
            </a:r>
            <a:endParaRPr lang="ru-RU" sz="2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7932346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При проектировании производственного оборудования и технологических процессов необходимо предусматривать: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Автоматизацию наиболее опасных процессов и операций;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Автоматическую сигнализацию …, автоблокировку…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Исключение или максимальное снижение выделения … вредных веществ…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Исключение или уменьшение образования шума, вибрации, ультразвука, ….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Замену в технологических процессах вредных веществ безвредными или менее вредными….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122" name="Picture 2" descr="http://binary-options-info.ru/wp-content/uploads/2017/02/88888-1-1024x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39" y="548680"/>
            <a:ext cx="1575261" cy="12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7932346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+mj-lt"/>
              </a:rPr>
              <a:t>Требования антропометрии и биомеханики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Не следует рассчитывать эргономические размеры путем сложения классических… Например, размах рук, измеренный непосредственно, равен 178, 96 см, а при сложении ширины плеч и длины двух рук – 193,94 см.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Возрастные различия взрослого населения характеризуются тем, что у молодого поколения (до 30 лет) все продольные размеры больше, чем у старшего, а поперечные,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передне-задние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и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обхватные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размеры больше у лиц старшего возраста.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90204"/>
            <a:ext cx="1763688" cy="3120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7932346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+mj-lt"/>
              </a:rPr>
              <a:t>Требования антропометрии и биомеханики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Высота глаз над полом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используется для определения высоты зон расположения индикаторов.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Высота ротовой точки над полом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используется для определения диапазона регулировки высоты микрофона.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Габаритные размеры тела в положении стоя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следует использовать для расчетов минимальных пространств, занимаемых человеком в разных положениях и позах, минимальных расстояний между работающими людьми; для расчета размеров различного типа проемов, проходов, люков и лестниц.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098" name="Picture 2" descr="https://www.massage.ru/sites/all/files/user1/o-massage/xpx3uuz-7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17" y="798022"/>
            <a:ext cx="1483583" cy="275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7932346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u="sng" dirty="0" smtClean="0">
                <a:solidFill>
                  <a:srgbClr val="002060"/>
                </a:solidFill>
                <a:latin typeface="+mj-lt"/>
              </a:rPr>
              <a:t>Психофизиологические требования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Учитывать особенности психической деятельности человека и его психологические свойства необходимо при конструировании оборудования, особенно тех его видов, при взаимодействии с которыми человек лишен возможности непосредственно воздействовать на предмет своего труда (управляемый объект).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074" name="Picture 2" descr="https://newsland.com/static/u/u/news/2016/02/cdf96befe0634ad5bbfaebcaaff4c29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40618"/>
            <a:ext cx="3563888" cy="201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7932346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u="sng" dirty="0" smtClean="0">
                <a:solidFill>
                  <a:srgbClr val="002060"/>
                </a:solidFill>
                <a:latin typeface="+mj-lt"/>
              </a:rPr>
              <a:t>Требования технической эстетики</a:t>
            </a:r>
          </a:p>
          <a:p>
            <a:pPr>
              <a:buNone/>
            </a:pPr>
            <a:endParaRPr lang="ru-RU" sz="2800" u="sng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Художественно-конструкторские требования к оборудованию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Цветовое решение оборудования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Графические средства информации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0" name="Picture 2" descr="http://rastudent.ru/upload/medialibrary/e78/e787ba4e3cf982a8be520df336f17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68" y="3592372"/>
            <a:ext cx="2847932" cy="32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53293" y="1700808"/>
            <a:ext cx="8790707" cy="45957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смешно: те лекарства, что подробно делаем, точно выдерживая технологию, сами и глотаем. А потом слышны медицинские крики — как же, точно по формуле СН</a:t>
            </a:r>
            <a:r>
              <a:rPr lang="ru-RU" sz="18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</a:t>
            </a:r>
            <a:r>
              <a:rPr lang="ru-RU" sz="18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8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плюс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метилхлотилгидрат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на пару — </a:t>
            </a:r>
            <a:r>
              <a:rPr lang="ru-RU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помогает, а точно такая же швейцарская сволочь эту бациллу берет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Опять проверяем СН</a:t>
            </a:r>
            <a:r>
              <a:rPr lang="ru-RU" sz="18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</a:t>
            </a:r>
            <a:r>
              <a:rPr lang="ru-RU" sz="18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8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на пару — не берет, и, что особенно противно, названия у них одинаковые. Опять говорю — нам же самим это глотать!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Те, что сравнивают, сидят, глотают то, что берет, и с сожалением смотрят вниз и думают: когда же мы тут научимся? Ну а Швейцария, совсем маленькая страна. Красноярский край покрывает ее, как бык овцу. Она тужится и работает, как дизель в Заполярье, но не в состоянии вылечить всех желающих в той далекой стране, где мы как раз и процветаем.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Тщательней надо, ребята, формулу нам дали СН</a:t>
            </a:r>
            <a:r>
              <a:rPr lang="ru-RU" sz="18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</a:t>
            </a:r>
            <a:r>
              <a:rPr lang="ru-RU" sz="18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8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два часа на пару —, и не берет. Должна брать… </a:t>
            </a:r>
            <a:r>
              <a:rPr lang="ru-RU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Может, руки надо помыть тому заскорузлому пацану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что колбу держит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Не хочет сам — силой помыть.</a:t>
            </a:r>
          </a:p>
          <a:p>
            <a:pPr algn="r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М. Жванецкий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pp.userapi.com/c633817/u72163973/video/x_2a7ea4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3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0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goldkeybereza.ucoz.ru/img/87-10-kartinki-bezopasnost-de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83" y="0"/>
            <a:ext cx="7908966" cy="68774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42504" y="365760"/>
            <a:ext cx="8710550" cy="18703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Перестаньте управлять охраной труда!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6322" name="Picture 2" descr="https://med-explorer.ru/wp-content/uploads/2016/02/-%D0%B7%D1%83%D0%B1%D0%B0-e1454704450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39" y="2270145"/>
            <a:ext cx="3427605" cy="3525013"/>
          </a:xfrm>
          <a:prstGeom prst="rect">
            <a:avLst/>
          </a:prstGeom>
          <a:noFill/>
        </p:spPr>
      </p:pic>
      <p:pic>
        <p:nvPicPr>
          <p:cNvPr id="56325" name="Picture 5" descr="C:\Users\kuznetcova\Desktop\Screenshot_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430" y="1948897"/>
            <a:ext cx="4858429" cy="3791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3766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296" y="1303852"/>
            <a:ext cx="6948398" cy="331236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Профессиональные риски – вектор развития в России…</a:t>
            </a:r>
            <a:b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длинной в 150 лет…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24918609"/>
              </p:ext>
            </p:extLst>
          </p:nvPr>
        </p:nvGraphicFramePr>
        <p:xfrm>
          <a:off x="-1" y="3"/>
          <a:ext cx="9144002" cy="6286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1841">
                  <a:extLst>
                    <a:ext uri="{9D8B030D-6E8A-4147-A177-3AD203B41FA5}">
                      <a16:colId xmlns:a16="http://schemas.microsoft.com/office/drawing/2014/main" xmlns="" val="2174682287"/>
                    </a:ext>
                  </a:extLst>
                </a:gridCol>
                <a:gridCol w="2963611">
                  <a:extLst>
                    <a:ext uri="{9D8B030D-6E8A-4147-A177-3AD203B41FA5}">
                      <a16:colId xmlns:a16="http://schemas.microsoft.com/office/drawing/2014/main" xmlns="" val="3438048619"/>
                    </a:ext>
                  </a:extLst>
                </a:gridCol>
                <a:gridCol w="3048550">
                  <a:extLst>
                    <a:ext uri="{9D8B030D-6E8A-4147-A177-3AD203B41FA5}">
                      <a16:colId xmlns:a16="http://schemas.microsoft.com/office/drawing/2014/main" xmlns="" val="1782250579"/>
                    </a:ext>
                  </a:extLst>
                </a:gridCol>
              </a:tblGrid>
              <a:tr h="1572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ГОСТР 54934—2012/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OHSAS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18001:2007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СИСТЕМЫ МЕНЕДЖМЕНТА БЕЗОПАСНОСТИ ТРУДА И ОХРАНЫ ЗДОРОВЬЯ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Требования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OHSAS 18001:2007 Системы менеджмента в области профессиональной безопасности и охраны труда – Требования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Международный СТАНДАРТ ISO/DIS 45001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Системы менеджмента охраны здоровья и безопасности труда – Требования и рекомендации по применению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7689775"/>
                  </a:ext>
                </a:extLst>
              </a:tr>
              <a:tr h="2315590">
                <a:tc>
                  <a:txBody>
                    <a:bodyPr/>
                    <a:lstStyle/>
                    <a:p>
                      <a:pPr indent="3302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1A6B49"/>
                          </a:solidFill>
                          <a:effectLst/>
                        </a:rPr>
                        <a:t>Система менеджмента </a:t>
                      </a:r>
                      <a:r>
                        <a:rPr lang="ru-RU" sz="1200" b="1" spc="0" dirty="0" err="1">
                          <a:solidFill>
                            <a:srgbClr val="1A6B49"/>
                          </a:solidFill>
                          <a:effectLst/>
                        </a:rPr>
                        <a:t>БТиОЗ</a:t>
                      </a:r>
                      <a:r>
                        <a:rPr lang="ru-RU" sz="1200" b="1" spc="0" dirty="0">
                          <a:solidFill>
                            <a:srgbClr val="1A6B49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1A6B49"/>
                          </a:solidFill>
                          <a:effectLst/>
                        </a:rPr>
                        <a:t>OH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&amp;</a:t>
                      </a:r>
                      <a:r>
                        <a:rPr lang="en-US" sz="1200" b="1" dirty="0">
                          <a:solidFill>
                            <a:srgbClr val="1A6B49"/>
                          </a:solidFill>
                          <a:effectLst/>
                        </a:rPr>
                        <a:t>S management system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): </a:t>
                      </a:r>
                      <a:r>
                        <a:rPr lang="ru-RU" sz="1200" b="1" u="sng" dirty="0">
                          <a:solidFill>
                            <a:srgbClr val="1A6B49"/>
                          </a:solidFill>
                          <a:effectLst/>
                        </a:rPr>
                        <a:t>Часть системы менеджмента организации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, используемая для разработки и реализации ее политики в области </a:t>
                      </a:r>
                      <a:r>
                        <a:rPr lang="ru-RU" sz="1200" b="1" dirty="0" err="1">
                          <a:solidFill>
                            <a:srgbClr val="1A6B49"/>
                          </a:solidFill>
                          <a:effectLst/>
                        </a:rPr>
                        <a:t>БТиОЗ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, а также для менеджмента рисков в области </a:t>
                      </a:r>
                      <a:r>
                        <a:rPr lang="ru-RU" sz="1200" b="1" dirty="0" err="1">
                          <a:solidFill>
                            <a:srgbClr val="1A6B49"/>
                          </a:solidFill>
                          <a:effectLst/>
                        </a:rPr>
                        <a:t>БТиОЗ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1A6B4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6B49"/>
                          </a:solidFill>
                          <a:effectLst/>
                        </a:rPr>
                        <a:t>Система 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менеджмента OH&amp;S: </a:t>
                      </a:r>
                      <a:r>
                        <a:rPr lang="ru-RU" sz="1200" b="1" u="sng" dirty="0">
                          <a:solidFill>
                            <a:srgbClr val="1A6B49"/>
                          </a:solidFill>
                          <a:effectLst/>
                        </a:rPr>
                        <a:t>часть системы менеджмента Организации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, используемая для разработки и внедрения ее политики OH&amp;S и управления ее рисками в области OH&amp;S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1A6B4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6B49"/>
                          </a:solidFill>
                          <a:effectLst/>
                        </a:rPr>
                        <a:t>Система 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менеджмента охраны здоровья и безопасности труда (</a:t>
                      </a:r>
                      <a:r>
                        <a:rPr lang="ru-RU" sz="1200" b="1" dirty="0" err="1">
                          <a:solidFill>
                            <a:srgbClr val="1A6B49"/>
                          </a:solidFill>
                          <a:effectLst/>
                        </a:rPr>
                        <a:t>occupational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1A6B49"/>
                          </a:solidFill>
                          <a:effectLst/>
                        </a:rPr>
                        <a:t>health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1A6B49"/>
                          </a:solidFill>
                          <a:effectLst/>
                        </a:rPr>
                        <a:t>and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1A6B49"/>
                          </a:solidFill>
                          <a:effectLst/>
                        </a:rPr>
                        <a:t>safety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1A6B49"/>
                          </a:solidFill>
                          <a:effectLst/>
                        </a:rPr>
                        <a:t>management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1A6B49"/>
                          </a:solidFill>
                          <a:effectLst/>
                        </a:rPr>
                        <a:t>system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)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система менеджмента ОЗБТ (OH&amp;S </a:t>
                      </a:r>
                      <a:r>
                        <a:rPr lang="ru-RU" sz="1200" b="1" dirty="0" err="1">
                          <a:solidFill>
                            <a:srgbClr val="1A6B49"/>
                          </a:solidFill>
                          <a:effectLst/>
                        </a:rPr>
                        <a:t>management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1A6B49"/>
                          </a:solidFill>
                          <a:effectLst/>
                        </a:rPr>
                        <a:t>system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) </a:t>
                      </a:r>
                      <a:r>
                        <a:rPr lang="ru-RU" sz="1200" b="1" dirty="0" smtClean="0">
                          <a:solidFill>
                            <a:srgbClr val="1A6B49"/>
                          </a:solidFill>
                          <a:effectLst/>
                        </a:rPr>
                        <a:t>- система 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менеджмента или </a:t>
                      </a:r>
                      <a:r>
                        <a:rPr lang="ru-RU" sz="1200" b="1" u="sng" dirty="0">
                          <a:solidFill>
                            <a:srgbClr val="1A6B49"/>
                          </a:solidFill>
                          <a:effectLst/>
                        </a:rPr>
                        <a:t>часть системы менеджмента</a:t>
                      </a: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, применяемая для выполнения политики ОЗБТ  </a:t>
                      </a:r>
                      <a:endParaRPr lang="ru-RU" sz="1200" b="1" dirty="0">
                        <a:solidFill>
                          <a:srgbClr val="1A6B4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9712166"/>
                  </a:ext>
                </a:extLst>
              </a:tr>
              <a:tr h="2133113">
                <a:tc>
                  <a:txBody>
                    <a:bodyPr/>
                    <a:lstStyle/>
                    <a:p>
                      <a:pPr indent="33020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250">
                          <a:solidFill>
                            <a:srgbClr val="1A6B49"/>
                          </a:solidFill>
                          <a:effectLst/>
                        </a:rPr>
                        <a:t>Примечания</a:t>
                      </a:r>
                      <a:endParaRPr lang="ru-RU" sz="1200" b="1">
                        <a:solidFill>
                          <a:srgbClr val="1A6B49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A6B49"/>
                          </a:solidFill>
                          <a:effectLst/>
                        </a:rPr>
                        <a:t>1. Система менеджмента — это совокупность взаимосвязанных элементов, используемых для разработки политики и постановки целей, а также достижения этих целей.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A6B49"/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rgbClr val="1A6B4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ПРИМЕЧАНИЕ 1 Система менеджмента – это набор взаимосвязанных элементов, используемых для разработки политики и целей и достижения этих целей.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1A6B4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A6B49"/>
                          </a:solidFill>
                          <a:effectLst/>
                        </a:rPr>
                        <a:t>Примечание 1 к определению: Ожидаемыми результатами системы менеджмента ОЗБТ является предотвращение травм и ущерба для здоровья работников  и обеспечение безопасных и здоровых условий труда на рабочем(их) месте(ах). </a:t>
                      </a:r>
                      <a:endParaRPr lang="ru-RU" sz="1200" b="1" dirty="0">
                        <a:solidFill>
                          <a:srgbClr val="1A6B4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9668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861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Исполнительный комитет по охране труда Великобритании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25039"/>
            <a:ext cx="8784976" cy="4740265"/>
          </a:xfrm>
        </p:spPr>
        <p:txBody>
          <a:bodyPr>
            <a:normAutofit lnSpcReduction="10000"/>
          </a:bodyPr>
          <a:lstStyle/>
          <a:p>
            <a:pPr font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Эффективные руководители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знают риски, с которыми сталкиваются их организации, оценивают их по степени значимости и принимают меры по их контролю. </a:t>
            </a:r>
          </a:p>
          <a:p>
            <a:pPr font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Диапазон рисков выходит за рамки рисков в области охраны труда. </a:t>
            </a:r>
          </a:p>
          <a:p>
            <a:pPr font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Вопросы безопасности и здоровья тесно взаимосвязаны с проблемами в области качества, окружающей среды и активов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ctr">
              <a:buNone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 fontAlgn="ctr">
              <a:buNone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www.hse.gov.uk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managing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risk-profiling.htm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r" fontAlgn="ctr">
              <a:buNone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Политика организации в области </a:t>
            </a:r>
            <a:r>
              <a:rPr lang="en-US" sz="3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охраны</a:t>
            </a:r>
            <a:r>
              <a:rPr lang="en-US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труда</a:t>
            </a:r>
            <a:r>
              <a:rPr lang="en-US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это декларирование принципов и общих правил, которые служат руководством к действию. </a:t>
            </a:r>
          </a:p>
          <a:p>
            <a:pPr font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Высшее руководство должно быть привержено обеспечению того, чтобы политика проводилась без каких-либо исключений. </a:t>
            </a:r>
          </a:p>
          <a:p>
            <a:pPr fontAlgn="ctr">
              <a:buNone/>
            </a:pPr>
            <a:r>
              <a:rPr lang="ru-RU" sz="3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Политика в области </a:t>
            </a:r>
            <a:r>
              <a:rPr lang="en-US" sz="3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охраны</a:t>
            </a:r>
            <a:r>
              <a:rPr lang="en-US" sz="3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труда</a:t>
            </a:r>
            <a:r>
              <a:rPr lang="en-US" sz="3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должна иметь такое же значение, как и другие политики организации</a:t>
            </a:r>
          </a:p>
          <a:p>
            <a:pPr fontAlgn="ctr">
              <a:buNone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 fontAlgn="ctr">
              <a:buNone/>
            </a:pPr>
            <a:r>
              <a:rPr lang="en-US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ru-RU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n-US" sz="18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ccohs</a:t>
            </a:r>
            <a:r>
              <a:rPr lang="ru-RU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ca</a:t>
            </a:r>
            <a:r>
              <a:rPr lang="ru-RU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sz="18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oshanswers</a:t>
            </a:r>
            <a:r>
              <a:rPr lang="ru-RU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sz="18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hsprograms</a:t>
            </a:r>
            <a:r>
              <a:rPr lang="ru-RU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basic</a:t>
            </a:r>
            <a:r>
              <a:rPr lang="ru-RU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18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htm</a:t>
            </a:r>
            <a:r>
              <a:rPr lang="en-US" sz="1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Канадский центр охраны труда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Исполнительный комитет по охране труда Великобритании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Любая организация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будет эффективно функционировать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только в том случае,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если  процессы управления охраной труда не будут отличаться от процессов управления, например, заработной платой, кадрами, финансами или качеством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. Управление охраной труда должно быть частью повседневного процесса управления организацией и неотъемлемой частью поведения и отношения к вопросам безопасности и сохранения здоровья на рабочем месте.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+mj-lt"/>
            </a:endParaRPr>
          </a:p>
          <a:p>
            <a:pPr algn="r">
              <a:buNone/>
            </a:pPr>
            <a:r>
              <a:rPr lang="ru-RU" sz="1800" b="1" u="sng" dirty="0" smtClean="0">
                <a:hlinkClick r:id="rId2"/>
              </a:rPr>
              <a:t>http://www.hse.gov.uk/pUbns/indg275.pdf</a:t>
            </a:r>
            <a:endParaRPr lang="ru-RU" sz="1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чего начать?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657112" cy="478278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«Отсутствие признания руководством уникальности личности, творчества, инноваций, отсутствие человечности может выражаться в издевательстве, неуважении, невосприимчивости, дискриминации, чрезмерной нагрузке на работников и нереалистичных ожиданиях в отношении производительности.</a:t>
            </a:r>
            <a:endParaRPr lang="ru-RU" sz="1600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Отсутствие доверия или его недостаток также, по-видимому, является общим элементом в производственных отношениях, где не существует единого отношения к общим целей организации. Это чрезвычайно дорогостоящий и непродуктивный способ управлять бизнесом».</a:t>
            </a:r>
          </a:p>
          <a:p>
            <a:pPr>
              <a:buNone/>
            </a:pPr>
            <a:r>
              <a:rPr lang="en-US" sz="1600" i="1" dirty="0" smtClean="0">
                <a:solidFill>
                  <a:srgbClr val="002060"/>
                </a:solidFill>
                <a:latin typeface="+mj-lt"/>
              </a:rPr>
              <a:t>Stephen M. R. Covey and Douglas R. Conant,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+mj-lt"/>
              </a:rPr>
              <a:t>The Connection Between Employee Trust and Financial Performance, Harvard Business Review, 2016 </a:t>
            </a:r>
            <a:endParaRPr lang="ru-RU" sz="1600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«... если не будет преодолено недоверие к рабочей силе, тогда самые благие намерения и сложные управленческие инициативы будут рассматриваться с цинизмом, скепсисом и всячески саботироваться».</a:t>
            </a:r>
            <a:endParaRPr lang="ru-RU" sz="1600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en-US" sz="1600" i="1" dirty="0" smtClean="0">
                <a:solidFill>
                  <a:srgbClr val="002060"/>
                </a:solidFill>
                <a:latin typeface="+mj-lt"/>
              </a:rPr>
              <a:t>Neil </a:t>
            </a:r>
            <a:r>
              <a:rPr lang="en-US" sz="1600" i="1" dirty="0" err="1" smtClean="0">
                <a:solidFill>
                  <a:srgbClr val="002060"/>
                </a:solidFill>
                <a:latin typeface="+mj-lt"/>
              </a:rPr>
              <a:t>Gunningham</a:t>
            </a:r>
            <a:r>
              <a:rPr lang="en-US" sz="1600" i="1" dirty="0" smtClean="0">
                <a:solidFill>
                  <a:srgbClr val="002060"/>
                </a:solidFill>
                <a:latin typeface="+mj-lt"/>
              </a:rPr>
              <a:t> and Darren Sinclair,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+mj-lt"/>
              </a:rPr>
              <a:t>Managing Mining Hazards - Regulation, Safety and Trust, 2012</a:t>
            </a:r>
            <a:endParaRPr lang="ru-RU" sz="1600" i="1" dirty="0" smtClean="0">
              <a:solidFill>
                <a:srgbClr val="002060"/>
              </a:solidFill>
              <a:latin typeface="+mj-lt"/>
            </a:endParaRPr>
          </a:p>
          <a:p>
            <a:pPr algn="r">
              <a:buNone/>
            </a:pPr>
            <a:r>
              <a:rPr lang="en-US" sz="1600" dirty="0" smtClean="0">
                <a:solidFill>
                  <a:srgbClr val="002060"/>
                </a:solidFill>
                <a:latin typeface="+mj-lt"/>
                <a:hlinkClick r:id="rId2"/>
              </a:rPr>
              <a:t>https://www.ey.com/Publication/vwLUAssets/EY-why-should-i-trust-you-a-fresh-look-at-hse-culture/$FILE/EY-a-fresh-look-at-hse-culture.pdf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170" name="Picture 2" descr="https://kazan.silakadrov.ru/files/article_in_journal/15-biznes_zorin-upravlenie_stroitsya_na_dover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718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tatic9.depositphotos.com/1006463/1195/i/950/depositphotos_11950665-stock-photo-3d-man-business-man-sig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5121" y="0"/>
            <a:ext cx="2348879" cy="23488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Раздел X. ОХРАНА ТРУДА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Глава 33. ОБЩИЕ ПОЛОЖЕНИЯ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Статья 209.1. Основные принципы обеспечения безопасности труда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Основными </a:t>
            </a:r>
            <a:r>
              <a:rPr lang="ru-RU" u="sng" dirty="0" smtClean="0">
                <a:solidFill>
                  <a:srgbClr val="002060"/>
                </a:solidFill>
              </a:rPr>
              <a:t>принципами</a:t>
            </a:r>
            <a:r>
              <a:rPr lang="ru-RU" dirty="0" smtClean="0">
                <a:solidFill>
                  <a:srgbClr val="002060"/>
                </a:solidFill>
              </a:rPr>
              <a:t> обеспечения безопасности труда являются: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предупреждение и профилактика </a:t>
            </a:r>
            <a:r>
              <a:rPr lang="ru-RU" dirty="0" smtClean="0">
                <a:solidFill>
                  <a:srgbClr val="002060"/>
                </a:solidFill>
              </a:rPr>
              <a:t>опасностей , ликвидация или снижение уровня профессионального риска;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минимизация последствий </a:t>
            </a:r>
            <a:r>
              <a:rPr lang="ru-RU" dirty="0" smtClean="0">
                <a:solidFill>
                  <a:srgbClr val="002060"/>
                </a:solidFill>
              </a:rPr>
              <a:t>повреждений здоровья  работников, которые не удалось предотвратить.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AutoShape 2" descr="https://www.pazerandepstein.com/wp-content/uploads/2018/05/unnamed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1604" name="Picture 4" descr="https://im0-tub-ru.yandex.net/i?id=1dc1556f741664b867d0761e78359775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" y="1938129"/>
            <a:ext cx="9180512" cy="49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75656" y="404664"/>
            <a:ext cx="65572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Швеция, 1997 г.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89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2630" y="692696"/>
            <a:ext cx="8229600" cy="4525962"/>
          </a:xfrm>
        </p:spPr>
        <p:txBody>
          <a:bodyPr/>
          <a:lstStyle/>
          <a:p>
            <a:pPr marL="109537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Zero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безопасности дорожного движения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1997 году в Швеции впервые на государственном уровне Министерством транспорта была утверждена стратегия в области безопасности дорожного движения, которую и назвали «VISION ZERO» (или «идеология ноль»). </a:t>
            </a: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этой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перевернуло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традиционный взгляд на безопасность дорожного движения. </a:t>
            </a: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предупреждения аварий сместился на обеспечение того, чтобы ни один человек не погиб или не получил инвалидность в результате дорожно-транспортного происшествия. </a:t>
            </a: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 шведского Транспортного агентства было официально заявлено, что в процессе трудовой деятельности, на дорогах, на железной дороге, на морском или авиатранспорте не может быть и речи о том, чтобы хоть одно происшествие окончилось смертью пострадавшего.  </a:t>
            </a:r>
          </a:p>
          <a:p>
            <a:pPr marL="109537" indent="0">
              <a:buNone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282626" name="Picture 2" descr="https://pbs.twimg.com/media/Dtsddd6UcAAOo7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97" y="4797152"/>
            <a:ext cx="2339214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99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2"/>
          </a:xfrm>
        </p:spPr>
        <p:txBody>
          <a:bodyPr/>
          <a:lstStyle/>
          <a:p>
            <a:pPr marL="109537" indent="0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Традиционно считалось, что существует определенный «предел безопасности», т. е. некий минимальный уровень смертности и серьезных травм, определяемый по методу «затраты-выгоды» (т.е. когда затраты снижения рисков превышают экономические выгоды). </a:t>
            </a: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Zero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говорится, что «... никто не может погибнуть или серьезно пострадать из-за дорожно-транспортных происшествий в рамках системы автомобильного транспорта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09537" indent="0">
              <a:buNone/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исследования, проведенные в Швеции, показали, что изменение организации дорожного движения и повышение безопасности транспортного средства позволит снизить смертность при ДТП на 63%.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283650" name="Picture 2" descr="https://pbs.twimg.com/media/DY2ZKHgVwAAzKx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88" y="4221088"/>
            <a:ext cx="263691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97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https://ndhsaa.com/files/Tournament-Committee/TournamentInformation/1718_VisionZERO_vert_wTag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78" y="4797152"/>
            <a:ext cx="3111053" cy="20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460"/>
          </a:xfrm>
        </p:spPr>
        <p:txBody>
          <a:bodyPr/>
          <a:lstStyle/>
          <a:p>
            <a:pPr marL="109537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Zero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предотвращения смертельного травматизма на рабочих </a:t>
            </a:r>
            <a:r>
              <a:rPr lang="ru-RU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местах</a:t>
            </a:r>
          </a:p>
          <a:p>
            <a:pPr marL="109537" indent="0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марте 2014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парламент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Швеции начал диалог с социальными партнерами относительно применения стратегии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Zero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всех рабочих местах. </a:t>
            </a: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Эту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стратегию планировалось внедрять для искоренения случаев смертельного травматизма на производстве, увеличения инвестиций в научные исследования и обучение работников. </a:t>
            </a: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Zero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производства была представлена ​​в 2016 году и содержит три основных направления: </a:t>
            </a: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несчастных случаев со смертельным исходом, а также предотвращение производственного травматизма в целом; </a:t>
            </a: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устойчивой трудовой жизни трудоспособного населения; </a:t>
            </a: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психологический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 на рабочем месте. </a:t>
            </a:r>
          </a:p>
          <a:p>
            <a:pPr marL="109537" indent="0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Парадигма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представленная в стратегии, такова: «Никто не должен умереть или получить увечье в результате своей работы». </a:t>
            </a:r>
          </a:p>
          <a:p>
            <a:endParaRPr lang="ru-RU" sz="18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2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92888" cy="424847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 России за 10 лет меняется все, за 200 лет — ничего»</a:t>
            </a:r>
            <a:b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Пётр Столыпин/Дайте мне двадцать лет покоя, и я реформирую Россию.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moi-goda.ru/images/stories/TXTS/2017/01-03-cudba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22091"/>
            <a:ext cx="3059832" cy="20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http://www.fiorp.org/wp-content/uploads/2018/05/Logo-DGUV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"/>
            <a:ext cx="2764015" cy="27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3250" y="3645024"/>
            <a:ext cx="8229600" cy="1800200"/>
          </a:xfrm>
        </p:spPr>
        <p:txBody>
          <a:bodyPr/>
          <a:lstStyle/>
          <a:p>
            <a:pPr marL="109537" indent="0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Ассоциация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страхователей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Германии</a:t>
            </a:r>
            <a:r>
              <a:rPr lang="en-US" dirty="0">
                <a:solidFill>
                  <a:srgbClr val="002060"/>
                </a:solidFill>
              </a:rPr>
              <a:t> (DGUV) в 2008 </a:t>
            </a:r>
            <a:r>
              <a:rPr lang="en-US" dirty="0" err="1">
                <a:solidFill>
                  <a:srgbClr val="002060"/>
                </a:solidFill>
              </a:rPr>
              <a:t>году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впервые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официально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включила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стратегию</a:t>
            </a:r>
            <a:r>
              <a:rPr lang="en-US" dirty="0">
                <a:solidFill>
                  <a:srgbClr val="002060"/>
                </a:solidFill>
              </a:rPr>
              <a:t> Vision Zero в </a:t>
            </a:r>
            <a:r>
              <a:rPr lang="en-US" dirty="0" err="1">
                <a:solidFill>
                  <a:srgbClr val="002060"/>
                </a:solidFill>
              </a:rPr>
              <a:t>свои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принципы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профилактики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3250" y="1986377"/>
            <a:ext cx="720804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Vision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Zero</a:t>
            </a:r>
            <a:r>
              <a:rPr lang="ru-RU" dirty="0" smtClean="0">
                <a:solidFill>
                  <a:srgbClr val="002060"/>
                </a:solidFill>
              </a:rPr>
              <a:t> от Ассоциации страхователей Германии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59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iorp.org/wp-content/uploads/2018/05/Logo-DGUV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7" y="0"/>
            <a:ext cx="1908938" cy="190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9684" y="1052736"/>
            <a:ext cx="8229600" cy="5400600"/>
          </a:xfrm>
        </p:spPr>
        <p:txBody>
          <a:bodyPr/>
          <a:lstStyle/>
          <a:p>
            <a:pPr marL="109537" indent="0">
              <a:buNone/>
            </a:pPr>
            <a:r>
              <a:rPr lang="ru-RU" sz="1800" b="1" i="1" u="sng" dirty="0" smtClean="0">
                <a:solidFill>
                  <a:srgbClr val="002060"/>
                </a:solidFill>
              </a:rPr>
              <a:t>Первый </a:t>
            </a:r>
            <a:r>
              <a:rPr lang="ru-RU" sz="1800" b="1" i="1" u="sng" dirty="0">
                <a:solidFill>
                  <a:srgbClr val="002060"/>
                </a:solidFill>
              </a:rPr>
              <a:t>принцип: право на жизнь не подлежит обсуждению.</a:t>
            </a:r>
          </a:p>
          <a:p>
            <a:pPr marL="109537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Ничто не превышает по ценности человеческую жизнь.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109537" indent="0">
              <a:buNone/>
            </a:pPr>
            <a:r>
              <a:rPr lang="ru-RU" sz="1800" b="1" i="1" u="sng" dirty="0">
                <a:solidFill>
                  <a:srgbClr val="002060"/>
                </a:solidFill>
              </a:rPr>
              <a:t>Второй принцип: люди совершают ошибки.</a:t>
            </a:r>
          </a:p>
          <a:p>
            <a:pPr marL="109537" indent="0">
              <a:buNone/>
            </a:pPr>
            <a:r>
              <a:rPr lang="en-US" sz="1800" dirty="0" err="1">
                <a:solidFill>
                  <a:srgbClr val="002060"/>
                </a:solidFill>
              </a:rPr>
              <a:t>Стратегия</a:t>
            </a:r>
            <a:r>
              <a:rPr lang="en-US" sz="1800" dirty="0">
                <a:solidFill>
                  <a:srgbClr val="002060"/>
                </a:solidFill>
              </a:rPr>
              <a:t> Vision Zero </a:t>
            </a:r>
            <a:r>
              <a:rPr lang="en-US" sz="1800" dirty="0" err="1">
                <a:solidFill>
                  <a:srgbClr val="002060"/>
                </a:solidFill>
              </a:rPr>
              <a:t>основана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на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очевидном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факте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что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ошибки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на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работе</a:t>
            </a:r>
            <a:r>
              <a:rPr lang="en-US" sz="1800" dirty="0">
                <a:solidFill>
                  <a:srgbClr val="002060"/>
                </a:solidFill>
              </a:rPr>
              <a:t> и </a:t>
            </a:r>
            <a:r>
              <a:rPr lang="en-US" sz="1800" dirty="0" err="1">
                <a:solidFill>
                  <a:srgbClr val="002060"/>
                </a:solidFill>
              </a:rPr>
              <a:t>на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дорогах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никогда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не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могут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быть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полностью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устранены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109537" indent="0">
              <a:buNone/>
            </a:pPr>
            <a:r>
              <a:rPr lang="ru-RU" sz="1800" b="1" i="1" u="sng" dirty="0">
                <a:solidFill>
                  <a:srgbClr val="002060"/>
                </a:solidFill>
              </a:rPr>
              <a:t>Третий принцип: способность справляться с физическими и психологическими нагрузками имеет решающее значение.</a:t>
            </a:r>
          </a:p>
          <a:p>
            <a:pPr marL="109537" indent="0">
              <a:buNone/>
            </a:pPr>
            <a:r>
              <a:rPr lang="en-US" sz="1800" dirty="0" err="1">
                <a:solidFill>
                  <a:srgbClr val="002060"/>
                </a:solidFill>
              </a:rPr>
              <a:t>Именно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потому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что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люди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ошибаются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необходимо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сделать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так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чтобы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ошибки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не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стоили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жизни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109537" indent="0">
              <a:buNone/>
            </a:pPr>
            <a:r>
              <a:rPr lang="ru-RU" sz="1800" b="1" i="1" u="sng" dirty="0">
                <a:solidFill>
                  <a:srgbClr val="002060"/>
                </a:solidFill>
              </a:rPr>
              <a:t>Четвертый принцип: ситуационная профилактика – на первом месте.</a:t>
            </a:r>
            <a:endParaRPr lang="ru-RU" sz="1800" b="1" u="sng" dirty="0">
              <a:solidFill>
                <a:srgbClr val="002060"/>
              </a:solidFill>
            </a:endParaRPr>
          </a:p>
          <a:p>
            <a:pPr marL="109537" indent="0">
              <a:buNone/>
            </a:pPr>
            <a:r>
              <a:rPr lang="en-US" sz="1800" dirty="0" err="1">
                <a:solidFill>
                  <a:srgbClr val="002060"/>
                </a:solidFill>
              </a:rPr>
              <a:t>Водители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транспортных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средств</a:t>
            </a:r>
            <a:r>
              <a:rPr lang="en-US" sz="1800" dirty="0">
                <a:solidFill>
                  <a:srgbClr val="002060"/>
                </a:solidFill>
              </a:rPr>
              <a:t>, а </a:t>
            </a:r>
            <a:r>
              <a:rPr lang="en-US" sz="1800" dirty="0" err="1">
                <a:solidFill>
                  <a:srgbClr val="002060"/>
                </a:solidFill>
              </a:rPr>
              <a:t>также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работники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не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могут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самостоятельно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создавать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безопасные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условия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труда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или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транспортную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инфраструктуру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Это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означает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что</a:t>
            </a:r>
            <a:r>
              <a:rPr lang="en-US" sz="1800" dirty="0">
                <a:solidFill>
                  <a:srgbClr val="002060"/>
                </a:solidFill>
              </a:rPr>
              <a:t> «</a:t>
            </a:r>
            <a:r>
              <a:rPr lang="en-US" sz="1800" dirty="0" err="1">
                <a:solidFill>
                  <a:srgbClr val="002060"/>
                </a:solidFill>
              </a:rPr>
              <a:t>разработчики</a:t>
            </a:r>
            <a:r>
              <a:rPr lang="en-US" sz="1800" dirty="0">
                <a:solidFill>
                  <a:srgbClr val="002060"/>
                </a:solidFill>
              </a:rPr>
              <a:t>» </a:t>
            </a:r>
            <a:r>
              <a:rPr lang="en-US" sz="1800" dirty="0" err="1">
                <a:solidFill>
                  <a:srgbClr val="002060"/>
                </a:solidFill>
              </a:rPr>
              <a:t>систем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организации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труда</a:t>
            </a:r>
            <a:r>
              <a:rPr lang="en-US" sz="1800" dirty="0">
                <a:solidFill>
                  <a:srgbClr val="002060"/>
                </a:solidFill>
              </a:rPr>
              <a:t> и </a:t>
            </a:r>
            <a:r>
              <a:rPr lang="en-US" sz="1800" dirty="0" err="1">
                <a:solidFill>
                  <a:srgbClr val="002060"/>
                </a:solidFill>
              </a:rPr>
              <a:t>дорожного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движения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должны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обеспечить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адаптацию</a:t>
            </a:r>
            <a:r>
              <a:rPr lang="en-US" sz="1800" dirty="0">
                <a:solidFill>
                  <a:srgbClr val="002060"/>
                </a:solidFill>
              </a:rPr>
              <a:t> и </a:t>
            </a:r>
            <a:r>
              <a:rPr lang="en-US" sz="1800" dirty="0" err="1">
                <a:solidFill>
                  <a:srgbClr val="002060"/>
                </a:solidFill>
              </a:rPr>
              <a:t>рабочего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места</a:t>
            </a:r>
            <a:r>
              <a:rPr lang="en-US" sz="1800" dirty="0">
                <a:solidFill>
                  <a:srgbClr val="002060"/>
                </a:solidFill>
              </a:rPr>
              <a:t> и </a:t>
            </a:r>
            <a:r>
              <a:rPr lang="en-US" sz="1800" dirty="0" err="1">
                <a:solidFill>
                  <a:srgbClr val="002060"/>
                </a:solidFill>
              </a:rPr>
              <a:t>транспортных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средств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для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целей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его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максимальной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безопасности</a:t>
            </a:r>
            <a:r>
              <a:rPr lang="en-US" sz="1800" dirty="0">
                <a:solidFill>
                  <a:srgbClr val="002060"/>
                </a:solidFill>
              </a:rPr>
              <a:t>, а </a:t>
            </a:r>
            <a:r>
              <a:rPr lang="en-US" sz="1800" dirty="0" err="1">
                <a:solidFill>
                  <a:srgbClr val="002060"/>
                </a:solidFill>
              </a:rPr>
              <a:t>не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наоборот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6841" y="188640"/>
            <a:ext cx="8856984" cy="7145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Стратегия базируется </a:t>
            </a:r>
            <a:r>
              <a:rPr lang="ru-RU" sz="2800" dirty="0">
                <a:solidFill>
                  <a:srgbClr val="002060"/>
                </a:solidFill>
              </a:rPr>
              <a:t>на четырех основных принципах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3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7513" y="1248390"/>
            <a:ext cx="82296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В </a:t>
            </a:r>
            <a:r>
              <a:rPr lang="en-US" sz="2000" dirty="0">
                <a:solidFill>
                  <a:srgbClr val="002060"/>
                </a:solidFill>
              </a:rPr>
              <a:t>2012 </a:t>
            </a:r>
            <a:r>
              <a:rPr lang="en-US" sz="2000" dirty="0" err="1">
                <a:solidFill>
                  <a:srgbClr val="002060"/>
                </a:solidFill>
              </a:rPr>
              <a:t>году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Международная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секция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угольной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отрасли</a:t>
            </a:r>
            <a:r>
              <a:rPr lang="en-US" sz="2000" dirty="0">
                <a:solidFill>
                  <a:srgbClr val="002060"/>
                </a:solidFill>
              </a:rPr>
              <a:t> МАСО </a:t>
            </a:r>
            <a:r>
              <a:rPr lang="en-US" sz="2000" dirty="0" err="1">
                <a:solidFill>
                  <a:srgbClr val="002060"/>
                </a:solidFill>
              </a:rPr>
              <a:t>первая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из</a:t>
            </a:r>
            <a:r>
              <a:rPr lang="en-US" sz="2000" dirty="0">
                <a:solidFill>
                  <a:srgbClr val="002060"/>
                </a:solidFill>
              </a:rPr>
              <a:t> 13 </a:t>
            </a:r>
            <a:r>
              <a:rPr lang="en-US" sz="2000" dirty="0" err="1">
                <a:solidFill>
                  <a:srgbClr val="002060"/>
                </a:solidFill>
              </a:rPr>
              <a:t>Международных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секций</a:t>
            </a:r>
            <a:r>
              <a:rPr lang="en-US" sz="2000" dirty="0">
                <a:solidFill>
                  <a:srgbClr val="002060"/>
                </a:solidFill>
              </a:rPr>
              <a:t> МАСО, </a:t>
            </a:r>
            <a:r>
              <a:rPr lang="en-US" sz="2000" dirty="0" err="1">
                <a:solidFill>
                  <a:srgbClr val="002060"/>
                </a:solidFill>
              </a:rPr>
              <a:t>приняла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решение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разработать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свою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стратегию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профилактики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под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названием</a:t>
            </a:r>
            <a:r>
              <a:rPr lang="en-US" sz="2000" dirty="0">
                <a:solidFill>
                  <a:srgbClr val="002060"/>
                </a:solidFill>
              </a:rPr>
              <a:t> «Vision Zero: </a:t>
            </a:r>
            <a:r>
              <a:rPr lang="en-US" sz="2000" dirty="0" err="1">
                <a:solidFill>
                  <a:srgbClr val="002060"/>
                </a:solidFill>
              </a:rPr>
              <a:t>безопасность</a:t>
            </a:r>
            <a:r>
              <a:rPr lang="en-US" sz="2000" dirty="0">
                <a:solidFill>
                  <a:srgbClr val="002060"/>
                </a:solidFill>
              </a:rPr>
              <a:t> и </a:t>
            </a:r>
            <a:r>
              <a:rPr lang="en-US" sz="2000" dirty="0" err="1">
                <a:solidFill>
                  <a:srgbClr val="002060"/>
                </a:solidFill>
              </a:rPr>
              <a:t>здоровье</a:t>
            </a:r>
            <a:r>
              <a:rPr lang="en-US" sz="2000" dirty="0">
                <a:solidFill>
                  <a:srgbClr val="002060"/>
                </a:solidFill>
              </a:rPr>
              <a:t> в </a:t>
            </a:r>
            <a:r>
              <a:rPr lang="en-US" sz="2000" dirty="0" err="1">
                <a:solidFill>
                  <a:srgbClr val="002060"/>
                </a:solidFill>
              </a:rPr>
              <a:t>угольной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отрасли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во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всем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мире</a:t>
            </a:r>
            <a:r>
              <a:rPr lang="en-US" sz="2000" dirty="0">
                <a:solidFill>
                  <a:srgbClr val="002060"/>
                </a:solidFill>
              </a:rPr>
              <a:t>!».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109537" indent="0">
              <a:buNone/>
            </a:pPr>
            <a:r>
              <a:rPr lang="en-US" sz="2000" dirty="0" err="1" smtClean="0">
                <a:solidFill>
                  <a:srgbClr val="002060"/>
                </a:solidFill>
              </a:rPr>
              <a:t>Эта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стратегия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основана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на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убеждении</a:t>
            </a:r>
            <a:r>
              <a:rPr lang="en-US" sz="2000" dirty="0">
                <a:solidFill>
                  <a:srgbClr val="002060"/>
                </a:solidFill>
              </a:rPr>
              <a:t> в </a:t>
            </a:r>
            <a:r>
              <a:rPr lang="en-US" sz="2000" dirty="0" err="1">
                <a:solidFill>
                  <a:srgbClr val="002060"/>
                </a:solidFill>
              </a:rPr>
              <a:t>том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что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даже</a:t>
            </a:r>
            <a:r>
              <a:rPr lang="en-US" sz="2000" dirty="0">
                <a:solidFill>
                  <a:srgbClr val="002060"/>
                </a:solidFill>
              </a:rPr>
              <a:t> в </a:t>
            </a:r>
            <a:r>
              <a:rPr lang="en-US" sz="2000" dirty="0" err="1">
                <a:solidFill>
                  <a:srgbClr val="002060"/>
                </a:solidFill>
              </a:rPr>
              <a:t>угольной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отрасли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меры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предупреждения</a:t>
            </a:r>
            <a:r>
              <a:rPr lang="en-US" sz="2000" dirty="0">
                <a:solidFill>
                  <a:srgbClr val="002060"/>
                </a:solidFill>
              </a:rPr>
              <a:t> и </a:t>
            </a:r>
            <a:r>
              <a:rPr lang="en-US" sz="2000" dirty="0" err="1">
                <a:solidFill>
                  <a:srgbClr val="002060"/>
                </a:solidFill>
              </a:rPr>
              <a:t>профилактики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могут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создать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условия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при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которых</a:t>
            </a:r>
            <a:r>
              <a:rPr lang="en-US" sz="2000" dirty="0">
                <a:solidFill>
                  <a:srgbClr val="002060"/>
                </a:solidFill>
              </a:rPr>
              <a:t> «</a:t>
            </a:r>
            <a:r>
              <a:rPr lang="en-US" sz="2000" dirty="0" err="1">
                <a:solidFill>
                  <a:srgbClr val="002060"/>
                </a:solidFill>
              </a:rPr>
              <a:t>несчастные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случаи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на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производстве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ушли</a:t>
            </a:r>
            <a:r>
              <a:rPr lang="en-US" sz="2000" dirty="0">
                <a:solidFill>
                  <a:srgbClr val="002060"/>
                </a:solidFill>
              </a:rPr>
              <a:t> в </a:t>
            </a:r>
            <a:r>
              <a:rPr lang="en-US" sz="2000" dirty="0" err="1">
                <a:solidFill>
                  <a:srgbClr val="002060"/>
                </a:solidFill>
              </a:rPr>
              <a:t>прошлое</a:t>
            </a:r>
            <a:r>
              <a:rPr lang="en-US" sz="2000" dirty="0">
                <a:solidFill>
                  <a:srgbClr val="002060"/>
                </a:solidFill>
              </a:rPr>
              <a:t>, и </a:t>
            </a:r>
            <a:r>
              <a:rPr lang="en-US" sz="2000" dirty="0" err="1">
                <a:solidFill>
                  <a:srgbClr val="002060"/>
                </a:solidFill>
              </a:rPr>
              <a:t>никто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не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убит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или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не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получил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пожизненного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увечья</a:t>
            </a:r>
            <a:r>
              <a:rPr lang="en-US" sz="2000" dirty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137319"/>
            <a:ext cx="8229600" cy="113144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Международный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уровень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smtClean="0">
                <a:solidFill>
                  <a:srgbClr val="002060"/>
                </a:solidFill>
              </a:rPr>
              <a:t>МАСО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288770" name="Picture 2" descr="https://pbs.twimg.com/media/DlRmss6VsAAI48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91958"/>
            <a:ext cx="4067944" cy="27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747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https://3c3c.de/assets/images/3/xDesign_VisionZero_0000s_0000_02_ISSA-ba68afe3.jpg.pagespeed.ic.w5rKtqjeS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88" y="0"/>
            <a:ext cx="479021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2060848"/>
            <a:ext cx="8834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июне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2015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года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на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заседании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Специальной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комиссии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МАСО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по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мерам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профилактики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Южной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Корее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все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секции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единодушно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решили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присоединиться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к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стратегии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Vision Zero.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рамках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стратегии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были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разработаны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7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Золотых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правил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которые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по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мнению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МАСО,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должны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помочь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работодателям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достичь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уровня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нулевого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травматизм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на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своих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предприятиях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На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Всемирном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конгрессе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по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охране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труда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Сингапуре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сентябре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2017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года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МАСО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объявило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о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том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что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стратегия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Vision Zero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приобретает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международный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статус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Тогда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же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было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представлено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и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Руководство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для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работодателей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по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внедрению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7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золотых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правил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48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7513" y="332656"/>
            <a:ext cx="8229600" cy="54726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i="1" dirty="0">
                <a:solidFill>
                  <a:srgbClr val="002060"/>
                </a:solidFill>
              </a:rPr>
              <a:t>Золотое правило № 1: Приверженность руководства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i="1" dirty="0">
                <a:solidFill>
                  <a:srgbClr val="002060"/>
                </a:solidFill>
              </a:rPr>
              <a:t>Золотое правило № 2: Оценка опасностей и рисков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i="1" dirty="0">
                <a:solidFill>
                  <a:srgbClr val="002060"/>
                </a:solidFill>
              </a:rPr>
              <a:t>Золотое правило № 3: установление целей и задач в области безопасности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i="1" dirty="0">
                <a:solidFill>
                  <a:srgbClr val="002060"/>
                </a:solidFill>
              </a:rPr>
              <a:t>Золотое правило № 4: внедряйте системы управления безопасностью и здоровьем на рабочих местах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i="1" dirty="0">
                <a:solidFill>
                  <a:srgbClr val="002060"/>
                </a:solidFill>
              </a:rPr>
              <a:t>Золотое правило № 5: при использовании оборудования и материалов всегда рассматривайте их с точки зрения безопасности и здоровья работников 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i="1" dirty="0">
                <a:solidFill>
                  <a:srgbClr val="002060"/>
                </a:solidFill>
              </a:rPr>
              <a:t>Золотое правило № 6: развивайте необходимый уровень компетенции работников 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i="1" dirty="0">
                <a:solidFill>
                  <a:srgbClr val="002060"/>
                </a:solidFill>
              </a:rPr>
              <a:t>Золотое правило № 7: вовлекайте работников в обеспечение и повышение безопасности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289794" name="Picture 2" descr="https://getsiz.ru/wp-content/uploads/2017/12/zolotye-pravila-nulevogo-travmatiz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35421"/>
            <a:ext cx="2706806" cy="152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845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5" name="Рисунок 4" descr="2017-08-23_14-40-4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8208912" cy="622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68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290818" name="Picture 2" descr="http://www.trudcontrol.ru/files/editor/images/avatars/%D0%A1%D1%82%D0%B0%D1%82%D0%B8%D1%81%D1%82%D0%B8%D0%BA%D0%B0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442960"/>
            <a:ext cx="6912768" cy="641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7362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visionzero.global/sites/default/files/2017-08/5-Vision_zero_Guide-Web.pdf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21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ru-RU" sz="1800" b="1" u="sng" dirty="0" smtClean="0">
                <a:solidFill>
                  <a:srgbClr val="002060"/>
                </a:solidFill>
                <a:hlinkClick r:id="rId2"/>
              </a:rPr>
              <a:t>https://olgasofronova.ru/programma-nulevogo-travmatizma-dlya-organizacii.html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 ТИПОВАЯ ПРОГРАММА «нулевого травматизма»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1. Общие положения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1.1. Настоящая программа "нулевого травматизма"  ___________________                                                                                                                                            (наименование учреждения)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(далее – Программа) разработана в соответствии с подпрограммой «Улучшение условий и охраны труда в Ростовской области» государственной программы Ростовской области «Содействие занятости населения», утвержденной постановлением Правительства Ростовской области от 25.09.2013 № 586.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1.2. Программа устанавливает общие организационно-технические мероприятия, направленные на сохранение жизни и здоровья работников в процессе их трудовой деятельности.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Ростовская область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2. Цели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2.1. Обеспечение безопасности и здоровья работников на рабочем месте.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2.2. Предотвращение несчастных случаев на производстве.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2.3. Обеспечение соответствия оборудования и процессов производства государственным нормативным требованиям по охране труда, промышленной и пожарной безопасности.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3. Задачи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3.1. Снижение рисков несчастных случаев на производстве.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3.2. Внедрение системы управления профессиональными рисками.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 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4. Принципы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4.1. Приоритет жизни работника и его здоровья.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4.2. Ответственность руководителей и каждого работника за безопасность и соблюдение всех обязательных требований охраны труда.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4.3. Вовлечение работников в обеспечение безопасных условий и охраны труда.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4.4. Оценка и управление рисками на производстве, проведение регулярных аудитов безопасности.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4.5. Непрерывное обучение и информирование работников по вопросам охраны труда.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81011" cy="6796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Ф. Павлов. «За 10 лет практики (отрывки воспоминаний, впечатлений и наблюдений из фабричной жизни)». 1901 г. 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Описание несчастного случая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kran.spb.ru/upload/iblock/f7f/f7fd5bcd2ebe887b9f41c4327defb68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17032"/>
            <a:ext cx="327585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1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  <a:hlinkClick r:id="rId2"/>
              </a:rPr>
              <a:t>https://olgasofronova.ru/programma-nulevogo-travmatizma-dlya-organizacii.html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 Приложение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Р Е К О М Е Н Д А Ц И И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по разработке в организациях Ростовской области программы «Нулевой травматизм»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400600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>
                <a:solidFill>
                  <a:srgbClr val="002060"/>
                </a:solidFill>
                <a:hlinkClick r:id="rId2"/>
              </a:rPr>
              <a:t>https://olgasofronova.ru/programma-nulevogo-travmatizma-dlya-organizacii.html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ПРИЛОЖЕНИЕ к Типовой программе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"нулевого травматизма"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Рекомендуемое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ПЕРЕЧЕНЬ МЕРОПРИЯТИЙ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по реализации Типовой программы "нулевого травматизма"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764704"/>
            <a:ext cx="8568952" cy="4525962"/>
          </a:xfrm>
        </p:spPr>
        <p:txBody>
          <a:bodyPr/>
          <a:lstStyle/>
          <a:p>
            <a:pPr>
              <a:buNone/>
            </a:pPr>
            <a:r>
              <a:rPr lang="ru-RU" sz="1800" b="1" u="sng" dirty="0" smtClean="0">
                <a:solidFill>
                  <a:srgbClr val="002060"/>
                </a:solidFill>
                <a:hlinkClick r:id="rId2"/>
              </a:rPr>
              <a:t>https://xn--80adivcf8a7c0a6b.xn--p1ai/docs/prorkt-aktov/nulevoj-travmatizm-proekt.html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endParaRPr lang="ru-RU" sz="1800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ПРОЕКТ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 </a:t>
            </a:r>
            <a:r>
              <a:rPr lang="ru-RU" sz="1800" b="1" dirty="0" smtClean="0">
                <a:solidFill>
                  <a:srgbClr val="002060"/>
                </a:solidFill>
              </a:rPr>
              <a:t>ГЛАВА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ГОРОДСКОГО ПОСЕЛЕНИЯ СМЫШЛЯЕВКА МУНИЦИПАЛЬНОГО РАЙОНА ВОЛЖСКИЙ САМАРСКОЙ ОБЛАСТИ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 </a:t>
            </a:r>
            <a:r>
              <a:rPr lang="ru-RU" sz="1800" b="1" dirty="0" smtClean="0">
                <a:solidFill>
                  <a:srgbClr val="002060"/>
                </a:solidFill>
              </a:rPr>
              <a:t>ПОСТАНОВЛЕНИЕ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 от  «____»  ___________ 2018 г.  № ____</a:t>
            </a:r>
          </a:p>
          <a:p>
            <a:pPr>
              <a:buNone/>
            </a:pPr>
            <a:r>
              <a:rPr lang="x-none" sz="1800" b="1" smtClean="0">
                <a:solidFill>
                  <a:srgbClr val="002060"/>
                </a:solidFill>
              </a:rPr>
              <a:t>Об  утверждении в Администрации городского поселения Смышляевка муниципального района Волжский Самарской области программы «Нулевой травматизм» на 2018-2020 годы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ПАСПОРТ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муниципальной программы 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«Нулевого травматизма» в Администрации городского поселения </a:t>
            </a:r>
            <a:r>
              <a:rPr lang="ru-RU" sz="1800" b="1" dirty="0" err="1" smtClean="0">
                <a:solidFill>
                  <a:srgbClr val="002060"/>
                </a:solidFill>
              </a:rPr>
              <a:t>Смышляевка</a:t>
            </a:r>
            <a:r>
              <a:rPr lang="x-none" sz="1800" b="1" smtClean="0">
                <a:solidFill>
                  <a:srgbClr val="002060"/>
                </a:solidFill>
              </a:rPr>
              <a:t> муниципального района Волжский Самарской области на 2018-2020 год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Самарская область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2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hlinkClick r:id="rId2"/>
              </a:rPr>
              <a:t>http://www.neftegorskadm.ru/sites/default/files/filelist/programma_nulevoy_travmatizm.pdf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Согласно пункту 1.2. Протокола итогового заседания проектного офиса по разработке и реализации проекта «Создание макета программы «Нулевой травматизм» для органов исполнительной власти Самарской области, подведомственных им организаций, предприятий курируемых сфер и иных организаций Самарской области» под председательством </a:t>
            </a:r>
            <a:r>
              <a:rPr lang="ru-RU" sz="2000" b="1" dirty="0" err="1" smtClean="0">
                <a:solidFill>
                  <a:srgbClr val="002060"/>
                </a:solidFill>
              </a:rPr>
              <a:t>Врио</a:t>
            </a:r>
            <a:r>
              <a:rPr lang="ru-RU" sz="2000" b="1" dirty="0" smtClean="0">
                <a:solidFill>
                  <a:srgbClr val="002060"/>
                </a:solidFill>
              </a:rPr>
              <a:t> вице-губернатора Самарской области А.Б.Фетисова от 11.09.2018 № 1 (далее – протокол) направляем Вам типовую программу в целях разработки на ее основе корпоративных программ «Нулевого травматизма» и их последующей реализации.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Самарская область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 разрабатываемые организациями программы рекомендуется включать следующие разделы: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паспорт программы;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цели и задачи программы;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показатели (индикаторы) достижения целей и решения задач программы;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перечень и описание программных мероприятий;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обоснование объема финансовых ресурсов, необходимых для реализации программы;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анализ рисков реализации программы.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методика оценки уровня реализации программы.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Программа, как правило, содержит: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титульный лист;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паспорт;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содержательную часть;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приложения.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Данная типовая программа носит рекомендательный характер и в случае принятия работодателем решения о разработке соответствующей корпоративной программы может быть использована в качестве методической основы для ее разработки полностью или частично, адаптирована с учетом специфики производственной деятельности организации, ее внутренних стандартов в области охраны труда.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356"/>
          </a:xfrm>
        </p:spPr>
        <p:txBody>
          <a:bodyPr/>
          <a:lstStyle/>
          <a:p>
            <a:pPr algn="ctr">
              <a:buNone/>
            </a:pPr>
            <a:r>
              <a:rPr lang="en-US" sz="1800" b="1" dirty="0" smtClean="0">
                <a:solidFill>
                  <a:srgbClr val="002060"/>
                </a:solidFill>
                <a:hlinkClick r:id="rId2"/>
              </a:rPr>
              <a:t>http://internat5-tlt.ru/pages/os/docum/nulltravm.pdf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УТВЕРЖДАЮ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Председатель профкома Директор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___________ </a:t>
            </a:r>
            <a:r>
              <a:rPr lang="ru-RU" sz="1800" b="1" dirty="0" err="1" smtClean="0">
                <a:solidFill>
                  <a:srgbClr val="002060"/>
                </a:solidFill>
              </a:rPr>
              <a:t>А.Ю.Яценко</a:t>
            </a:r>
            <a:r>
              <a:rPr lang="ru-RU" sz="1800" b="1" dirty="0" smtClean="0">
                <a:solidFill>
                  <a:srgbClr val="002060"/>
                </a:solidFill>
              </a:rPr>
              <a:t> ГБОУ школа-интернат №5 г.о. Тольятти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_____________________ А.П. Стариков</a:t>
            </a:r>
          </a:p>
          <a:p>
            <a:pPr algn="ctr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Приказ от 04.12.2018 № 70-5</a:t>
            </a:r>
          </a:p>
          <a:p>
            <a:pPr algn="ctr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Программа «Нулевой травматизм» Государственного бюджетного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общеобразовательного учреждения Самарской области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«Школы-интерната № 5 для обучающихся с ограниченными возможностями здоровья городского округа Тольятти»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Самарская область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002060"/>
                </a:solidFill>
                <a:hlinkClick r:id="rId2"/>
              </a:rPr>
              <a:t>http://www.tlt-tet.ru/assets/files/litvinov/programma-nulevogo-travmatizma.pdf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529410" name="Picture 2" descr="C:\Users\kuznetcova\Desktop\Screenshot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836712"/>
            <a:ext cx="540060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Ольга Сафронова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старший преподаватель КГПУ им. В.П. Астафьева, преподаватель учебного центра «Электросвязь» по курсу «Охрана труда», специалист по охране труда муниципального бюджетного дошкольного образовательного учреждения №9 г. Красноярск.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Красноярск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Программа нулевого травматизма для организации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Из истории вопроса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Зачем необходимо разрабатывать  программу?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Что  включает концепция «Нулевого травматизма»?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Что может включать программа «Нулевой травматизм»? Чем программа «Нулевой травматизм» отличается от ежегодных мероприятий по улучшению условий и охраны труда, разрабатываемых в организации?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hlinkClick r:id="rId2"/>
              </a:rPr>
              <a:t>https://olgasofronova.ru/programma-nulevogo-travmatizma-dlya-organizacii.html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600" u="sng" dirty="0" smtClean="0">
                <a:hlinkClick r:id="rId2"/>
              </a:rPr>
              <a:t>http://admferzik.ru/wp-content/uploads/2017/11/Nulevoj-trvmatizm.pdf</a:t>
            </a:r>
            <a:endParaRPr lang="ru-RU" sz="1600" dirty="0" smtClean="0"/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МИНИСТЕРСТВО ТРУДА И СОЦИАЛЬНОЙ ЗАЩИТЫ КАЛУЖСКОЙ ОБЛАСТИ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РЕКОМЕНДАЦИИ ПО ВНЕДРЕНИЮ ПРОГРАММЫ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«НУЛЕВОГО ТРАВМАТИЗМА»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ОРГАНИЗАЦИЯХ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Методические рекомендации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2017 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Калужская область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204" y="1303852"/>
            <a:ext cx="6742235" cy="331236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Лидерство руководства, распределение обязанностей и ответственности 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http://jobresource.ru/wp-content/uploads/2016/12/bk_info_orig-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207" y="4546004"/>
            <a:ext cx="2686793" cy="2311996"/>
          </a:xfrm>
          <a:prstGeom prst="rect">
            <a:avLst/>
          </a:prstGeom>
          <a:noFill/>
        </p:spPr>
      </p:pic>
      <p:pic>
        <p:nvPicPr>
          <p:cNvPr id="4" name="Picture 2" descr="https://ds04.infourok.ru/uploads/ex/0e46/00034295-1f5d8af1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40232" cy="2740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1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Смена парадигмы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E1A8-C010-4CE7-BFCF-91C2151EB513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3921529" cy="537321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Охрана труда – это религия: в неё можно не верить, но ритуалы соблюдать обязательно.</a:t>
            </a:r>
          </a:p>
          <a:p>
            <a:pPr marL="0" indent="0" algn="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Плакат в кабинете охраны труда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5043748" y="1484784"/>
            <a:ext cx="4100252" cy="53732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Скажи мне – и я забуду.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Покажи мне – и я запомню.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Вовлеки меня – и я пойму и поверю.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Китайская мудрость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949584" y="3158836"/>
            <a:ext cx="1066108" cy="665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ont.ws/uploads/pic/2016/3/4387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7326"/>
            <a:ext cx="3059832" cy="277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ggoffice.com/wp-content/uploads/2016/12/teamwork-3_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02244"/>
            <a:ext cx="3131840" cy="19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mz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"/>
            <a:ext cx="2771800" cy="2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chert-poberi.ru/wp-content/uploads/proga/111/images1/201803/igor2-09031816251325_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5498"/>
            <a:ext cx="6383215" cy="437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751512" y="1568463"/>
            <a:ext cx="4392488" cy="935037"/>
          </a:xfrm>
        </p:spPr>
        <p:txBody>
          <a:bodyPr lIns="45720" rIns="45720">
            <a:normAutofit/>
          </a:bodyPr>
          <a:lstStyle/>
          <a:p>
            <a:pPr marL="0" indent="0" algn="ctr" eaLnBrk="1" fontAlgn="auto" hangingPunct="1">
              <a:spcBef>
                <a:spcPct val="6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4550" y="4653136"/>
            <a:ext cx="5759450" cy="259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Кузнецова Екатерина Анатольевна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Начальник отдела экономического анализа и мониторинга условий и охраны труда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ФГБУ «ВНИИ </a:t>
            </a: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труда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» Минтруда России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  <a:hlinkClick r:id="rId3"/>
              </a:rPr>
              <a:t>kuznetsova@vcot.info</a:t>
            </a: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" name="Рисунок 4" descr="2b796a68465b9274dcde802fe059367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22982" cy="496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85860" cy="29807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бы мы не придерживались этой старины, этой прабабушкиной страстишки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виновного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каждом несчастном случае отыскивать, так мы давно уж сумели бы всех наших пострадавших рабочих и их семьи обеспечить! А то у нас чуть что -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сейчас даже понимающие люди, даже образованные техники начинают виноватого искать! Тьфу ты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Господи! Да когда же мы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наконец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поймем, что в таких делах обыкновенно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виновен никто,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ответственны все!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Да-с, все понемножку!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://tryndin.ru/images/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5596" y="5085184"/>
            <a:ext cx="1858403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0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76672"/>
            <a:ext cx="4752528" cy="331236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Безопасность, основанная на поведении 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(BBS)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andcvet.narod.ru/novgorod/niz/05/max/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865418" cy="38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http://freelance.ru/img/portfolio/pics/00/1D/8A/1935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21088"/>
            <a:ext cx="4499992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1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585860" cy="29807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Надо же, наконец, понять,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что нрав и характер рабочего — это один из основных элементов производства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, с которым надо считаться, который прихо­дится неизбежно брать таким, каков он есть. Да, это такой же элемент производства, как материал, топливо, машины. Почему же вы все эти элементы изучаете, примеряетесь к ним и потом уже строите фабрику и делаете ваши коммерческие расчеты, а рабочего не желаете изучить, и не считаете нужным к нему примеряться? Вы должны знать, что русский рабочий не умеет, не может быть осторожным.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098" name="Picture 2" descr="http://pastar.ru/media/k2/items/cache/d8b22359365bf39f810ae25d424dcb0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1" y="4344900"/>
            <a:ext cx="2771800" cy="2513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0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124744"/>
            <a:ext cx="4052453" cy="173623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Культура безопасности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moneymakerfactory.ru/Pics/verstka/img-721-149511959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829793" cy="370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https://kadrovyhdel.ru/wp-content/uploads/2017/09/51317d719d22656ad7360aae783abe7b.jpg_1500x8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3789040"/>
            <a:ext cx="4355977" cy="3068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1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8778</TotalTime>
  <Words>2525</Words>
  <Application>Microsoft Office PowerPoint</Application>
  <PresentationFormat>Экран (4:3)</PresentationFormat>
  <Paragraphs>277</Paragraphs>
  <Slides>52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Открытая</vt:lpstr>
      <vt:lpstr>Презентация PowerPoint</vt:lpstr>
      <vt:lpstr>Профессиональные риски – вектор развития в России…  длинной в 150 лет…</vt:lpstr>
      <vt:lpstr>«В России за 10 лет меняется все, за 200 лет — ничего»  Пётр Столыпин/Дайте мне двадцать лет покоя, и я реформирую Россию. </vt:lpstr>
      <vt:lpstr>Ф. Павлов. «За 10 лет практики (отрывки воспоминаний, впечатлений и наблюдений из фабричной жизни)». 1901 г.   Описание несчастного случая</vt:lpstr>
      <vt:lpstr>Лидерство руководства, распределение обязанностей и ответственности </vt:lpstr>
      <vt:lpstr>Презентация PowerPoint</vt:lpstr>
      <vt:lpstr>Безопасность, основанная на поведении (BBS)</vt:lpstr>
      <vt:lpstr>Презентация PowerPoint</vt:lpstr>
      <vt:lpstr>Культура безопасности</vt:lpstr>
      <vt:lpstr>Презентация PowerPoint</vt:lpstr>
      <vt:lpstr>Презентация PowerPoint</vt:lpstr>
      <vt:lpstr>Межотраслевые требования НОТ при проектировании.  Москва. 1978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Исполнительный комитет по охране труда Великобритании</vt:lpstr>
      <vt:lpstr>Канадский центр охраны труда</vt:lpstr>
      <vt:lpstr>Исполнительный комитет по охране труда Великобритании</vt:lpstr>
      <vt:lpstr>С чего начать?</vt:lpstr>
      <vt:lpstr>Раздел X. ОХРАНА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Vision Zero от Ассоциации страхователей Германии</vt:lpstr>
      <vt:lpstr>Стратегия базируется на четырех основных принципах.</vt:lpstr>
      <vt:lpstr>Международный уровень: МАСО</vt:lpstr>
      <vt:lpstr>Презентация PowerPoint</vt:lpstr>
      <vt:lpstr>Презентация PowerPoint</vt:lpstr>
      <vt:lpstr>Презентация PowerPoint</vt:lpstr>
      <vt:lpstr>Презентация PowerPoint</vt:lpstr>
      <vt:lpstr>Ростовская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Самарская область</vt:lpstr>
      <vt:lpstr>Самарская область</vt:lpstr>
      <vt:lpstr>Презентация PowerPoint</vt:lpstr>
      <vt:lpstr>Самарская область</vt:lpstr>
      <vt:lpstr>http://www.tlt-tet.ru/assets/files/litvinov/programma-nulevogo-travmatizma.pdf </vt:lpstr>
      <vt:lpstr>Красноярск</vt:lpstr>
      <vt:lpstr>https://olgasofronova.ru/programma-nulevogo-travmatizma-dlya-organizacii.html </vt:lpstr>
      <vt:lpstr>Калужская область</vt:lpstr>
      <vt:lpstr>Смена парадигмы</vt:lpstr>
      <vt:lpstr>Презентация PowerPoint</vt:lpstr>
      <vt:lpstr>Презентация PowerPoint</vt:lpstr>
    </vt:vector>
  </TitlesOfParts>
  <Company>13_rk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Вводный инструктаж</dc:title>
  <dc:creator>comp_13</dc:creator>
  <cp:lastModifiedBy>Худова Ирина Николаевна</cp:lastModifiedBy>
  <cp:revision>481</cp:revision>
  <dcterms:created xsi:type="dcterms:W3CDTF">2007-03-09T11:24:23Z</dcterms:created>
  <dcterms:modified xsi:type="dcterms:W3CDTF">2019-12-12T11:38:16Z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1097772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